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le of crustal thickening and extensional collapse in the tectonic evolution of the Sevier-Laramide orogeny, western United States"/>
          <p:cNvSpPr txBox="1"/>
          <p:nvPr>
            <p:ph type="ctrTitle"/>
          </p:nvPr>
        </p:nvSpPr>
        <p:spPr>
          <a:xfrm>
            <a:off x="-1" y="-1"/>
            <a:ext cx="13004801" cy="2388693"/>
          </a:xfrm>
          <a:prstGeom prst="rect">
            <a:avLst/>
          </a:prstGeom>
        </p:spPr>
        <p:txBody>
          <a:bodyPr/>
          <a:lstStyle>
            <a:lvl1pPr defTabSz="356362">
              <a:defRPr sz="4880"/>
            </a:lvl1pPr>
          </a:lstStyle>
          <a:p>
            <a:pPr/>
            <a:r>
              <a:t>Role of crustal thickening and extensional collapse in the tectonic evolution of the Sevier-Laramide orogeny, western United States</a:t>
            </a:r>
          </a:p>
        </p:txBody>
      </p:sp>
      <p:sp>
        <p:nvSpPr>
          <p:cNvPr id="120" name="Livaccari, 1991"/>
          <p:cNvSpPr txBox="1"/>
          <p:nvPr>
            <p:ph type="subTitle" sz="quarter" idx="1"/>
          </p:nvPr>
        </p:nvSpPr>
        <p:spPr>
          <a:xfrm>
            <a:off x="1270000" y="2388691"/>
            <a:ext cx="10464800" cy="462162"/>
          </a:xfrm>
          <a:prstGeom prst="rect">
            <a:avLst/>
          </a:prstGeom>
        </p:spPr>
        <p:txBody>
          <a:bodyPr/>
          <a:lstStyle>
            <a:lvl1pPr defTabSz="432308">
              <a:defRPr sz="2368"/>
            </a:lvl1pPr>
          </a:lstStyle>
          <a:p>
            <a:pPr/>
            <a:r>
              <a:t>Livaccari, 1991</a:t>
            </a:r>
          </a:p>
        </p:txBody>
      </p:sp>
      <p:sp>
        <p:nvSpPr>
          <p:cNvPr id="121" name="Presented by Luke J. Schranz"/>
          <p:cNvSpPr txBox="1"/>
          <p:nvPr/>
        </p:nvSpPr>
        <p:spPr>
          <a:xfrm>
            <a:off x="1270000" y="2850852"/>
            <a:ext cx="10464800" cy="46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32308">
              <a:defRPr i="1" sz="2368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Presented by Luke J. Schranz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530"/>
          <a:stretch>
            <a:fillRect/>
          </a:stretch>
        </p:blipFill>
        <p:spPr>
          <a:xfrm>
            <a:off x="2518171" y="3313013"/>
            <a:ext cx="7968473" cy="6484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21" t="41363" r="49651" b="16771"/>
          <a:stretch>
            <a:fillRect/>
          </a:stretch>
        </p:blipFill>
        <p:spPr>
          <a:xfrm>
            <a:off x="597693" y="40878"/>
            <a:ext cx="11809363" cy="9712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015" t="41324" r="369" b="16646"/>
          <a:stretch>
            <a:fillRect/>
          </a:stretch>
        </p:blipFill>
        <p:spPr>
          <a:xfrm>
            <a:off x="597693" y="0"/>
            <a:ext cx="11809328" cy="975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scu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Discussion</a:t>
            </a:r>
          </a:p>
        </p:txBody>
      </p:sp>
      <p:sp>
        <p:nvSpPr>
          <p:cNvPr id="152" name="Great Basin extensional collapse = 90-60 M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Great Basin extensional collapse = 90-60 Ma</a:t>
            </a:r>
          </a:p>
          <a:p>
            <a:pPr/>
            <a:r>
              <a:t>Southern cordillera extensional collapse = 75-35 Ma</a:t>
            </a:r>
          </a:p>
          <a:p>
            <a:pPr/>
            <a:r>
              <a:t>Tertiary extensional collapse of the southern Cordillera drove CP to the NNE —&gt; late phase of Laramide foreland deformation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00584" y="-1"/>
            <a:ext cx="10003498" cy="9753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  <p:sp>
        <p:nvSpPr>
          <p:cNvPr id="125" name="120-80 Ma (early) Sevier deformation characterized by foreland fold-thrust and magmatic ar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120-80 Ma (early) Sevier deformation characterized by foreland fold-thrust and magmatic arc</a:t>
            </a:r>
          </a:p>
          <a:p>
            <a:pPr/>
            <a:r>
              <a:t>80-75 Ma, Laramide deformation propagated eastward</a:t>
            </a:r>
          </a:p>
          <a:p>
            <a:pPr/>
            <a:r>
              <a:t>Laramide deformation ceased at 56 Ma in the northern Cordillera and 35 Ma in the southern and central Cordillera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umitru et al.,1991"/>
          <p:cNvSpPr txBox="1"/>
          <p:nvPr>
            <p:ph type="title"/>
          </p:nvPr>
        </p:nvSpPr>
        <p:spPr>
          <a:xfrm>
            <a:off x="10071448" y="4154959"/>
            <a:ext cx="2516065" cy="1443682"/>
          </a:xfrm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pPr/>
            <a:r>
              <a:t>Dumitru et al.,1991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0781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rustal thickening and extensional collap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Crustal thickening and extensional collapse</a:t>
            </a:r>
          </a:p>
        </p:txBody>
      </p:sp>
      <p:sp>
        <p:nvSpPr>
          <p:cNvPr id="131" name="Deep-seated heated by subduction decreases crustal str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9475" indent="-379475" defTabSz="484886">
              <a:spcBef>
                <a:spcPts val="3400"/>
              </a:spcBef>
              <a:defRPr sz="3154"/>
            </a:pPr>
            <a:r>
              <a:t>Deep-seated heated by subduction decreases crustal strength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Uplifted region may grow laterally once max elevation is achieved causing adjacent lowland to thicken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Uplifted regions may guide stresses across flanks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Plateaus higher than 3km are subject to gravitational collapse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Extensional collapse may assist to drive forehand thrusting as long as the orogen remains topographically higher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rustal thickening and extensional collap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Crustal thickening and extensional collapse</a:t>
            </a:r>
          </a:p>
        </p:txBody>
      </p:sp>
      <p:sp>
        <p:nvSpPr>
          <p:cNvPr id="134" name="Sevier-Laramide orogeny —&gt; Cenozoic extensional collap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Sevier-Laramide orogeny —&gt; Cenozoic extensional collapse</a:t>
            </a:r>
          </a:p>
          <a:p>
            <a:pPr/>
            <a:r>
              <a:t>Extension during the orogeny may have equalled or exceeded Cenozoic extensional deformation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00584" y="-1"/>
            <a:ext cx="10003498" cy="9753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0015" t="41324" r="369" b="16646"/>
          <a:stretch>
            <a:fillRect/>
          </a:stretch>
        </p:blipFill>
        <p:spPr>
          <a:xfrm>
            <a:off x="597693" y="0"/>
            <a:ext cx="11809328" cy="975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21" t="41363" r="49651" b="16771"/>
          <a:stretch>
            <a:fillRect/>
          </a:stretch>
        </p:blipFill>
        <p:spPr>
          <a:xfrm>
            <a:off x="597693" y="40878"/>
            <a:ext cx="11809363" cy="971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9802" t="167" r="265" b="58358"/>
          <a:stretch>
            <a:fillRect/>
          </a:stretch>
        </p:blipFill>
        <p:spPr>
          <a:xfrm>
            <a:off x="597693" y="190500"/>
            <a:ext cx="11809270" cy="956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87" t="256" r="49902" b="58198"/>
          <a:stretch>
            <a:fillRect/>
          </a:stretch>
        </p:blipFill>
        <p:spPr>
          <a:xfrm>
            <a:off x="597693" y="150415"/>
            <a:ext cx="11809264" cy="9603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9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xit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2000" fill="hold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Class="exit" nodeType="afterEffect" presetID="9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" dur="2000" fill="hold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5"/>
      <p:bldP build="whole" bldLvl="1" animBg="1" rev="0" advAuto="0" spid="141" grpId="6"/>
      <p:bldP build="whole" bldLvl="1" animBg="1" rev="0" advAuto="0" spid="139" grpId="3"/>
      <p:bldP build="whole" bldLvl="1" animBg="1" rev="0" advAuto="0" spid="140" grpId="2"/>
      <p:bldP build="whole" bldLvl="1" animBg="1" rev="0" advAuto="0" spid="139" grpId="4"/>
      <p:bldP build="whole" bldLvl="1" animBg="1" rev="0" advAuto="0"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87" t="256" r="49902" b="58198"/>
          <a:stretch>
            <a:fillRect/>
          </a:stretch>
        </p:blipFill>
        <p:spPr>
          <a:xfrm>
            <a:off x="597693" y="150415"/>
            <a:ext cx="11809264" cy="9603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9802" t="167" r="265" b="58358"/>
          <a:stretch>
            <a:fillRect/>
          </a:stretch>
        </p:blipFill>
        <p:spPr>
          <a:xfrm>
            <a:off x="597693" y="190500"/>
            <a:ext cx="11809270" cy="9563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